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sldIdLst>
    <p:sldId id="859" r:id="rId3"/>
    <p:sldId id="1017" r:id="rId4"/>
    <p:sldId id="1055" r:id="rId5"/>
    <p:sldId id="1020" r:id="rId6"/>
    <p:sldId id="1021" r:id="rId7"/>
    <p:sldId id="1037" r:id="rId8"/>
    <p:sldId id="1038" r:id="rId9"/>
    <p:sldId id="1056" r:id="rId10"/>
    <p:sldId id="1039" r:id="rId11"/>
    <p:sldId id="1057" r:id="rId12"/>
    <p:sldId id="1059" r:id="rId13"/>
    <p:sldId id="1022" r:id="rId14"/>
    <p:sldId id="1024" r:id="rId15"/>
    <p:sldId id="1026" r:id="rId16"/>
    <p:sldId id="1030" r:id="rId17"/>
    <p:sldId id="1060" r:id="rId18"/>
    <p:sldId id="1061" r:id="rId19"/>
    <p:sldId id="1028" r:id="rId20"/>
    <p:sldId id="1062" r:id="rId21"/>
    <p:sldId id="1032" r:id="rId22"/>
    <p:sldId id="1029" r:id="rId23"/>
    <p:sldId id="1042" r:id="rId24"/>
    <p:sldId id="1063" r:id="rId25"/>
    <p:sldId id="1044" r:id="rId26"/>
    <p:sldId id="1064" r:id="rId27"/>
    <p:sldId id="1048" r:id="rId28"/>
    <p:sldId id="1065" r:id="rId29"/>
    <p:sldId id="1066" r:id="rId30"/>
    <p:sldId id="1046" r:id="rId3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2CBBED"/>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notesMaster" Target="notesMasters/notesMaster1.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a:t>
            </a:r>
            <a:r>
              <a:rPr lang="zh-CN" altLang="en-US" sz="2000" dirty="0" smtClean="0">
                <a:solidFill>
                  <a:prstClr val="black"/>
                </a:solidFill>
                <a:latin typeface="楷体" panose="02010609060101010101" pitchFamily="49" charset="-122"/>
                <a:ea typeface="楷体" panose="02010609060101010101" pitchFamily="49" charset="-122"/>
              </a:rPr>
              <a:t>物理 必修 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6.png"/><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6.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9.png"/></Relationships>
</file>

<file path=ppt/slides/_rels/slide18.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22.png"/><Relationship Id="rId4" Type="http://schemas.openxmlformats.org/officeDocument/2006/relationships/image" Target="../media/image21.png"/><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35.png"/><Relationship Id="rId1" Type="http://schemas.openxmlformats.org/officeDocument/2006/relationships/image" Target="../media/image34.pn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2.png"/><Relationship Id="rId3" Type="http://schemas.openxmlformats.org/officeDocument/2006/relationships/image" Target="../media/image37.png"/><Relationship Id="rId2" Type="http://schemas.openxmlformats.org/officeDocument/2006/relationships/image" Target="../media/image21.png"/><Relationship Id="rId1"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9.png"/><Relationship Id="rId1"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1.png"/><Relationship Id="rId1"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2.png"/><Relationship Id="rId1" Type="http://schemas.openxmlformats.org/officeDocument/2006/relationships/image" Target="../media/image6.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5.png"/><Relationship Id="rId3" Type="http://schemas.openxmlformats.org/officeDocument/2006/relationships/image" Target="../media/image21.png"/><Relationship Id="rId2" Type="http://schemas.openxmlformats.org/officeDocument/2006/relationships/image" Target="../media/image44.png"/><Relationship Id="rId1" Type="http://schemas.openxmlformats.org/officeDocument/2006/relationships/image" Target="../media/image43.pn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5.png"/><Relationship Id="rId2" Type="http://schemas.openxmlformats.org/officeDocument/2006/relationships/image" Target="../media/image22.png"/><Relationship Id="rId1" Type="http://schemas.openxmlformats.org/officeDocument/2006/relationships/image" Target="../media/image46.pn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47.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0.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0.png"/></Relationships>
</file>

<file path=ppt/slides/_rels/slide2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2.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5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第一章  运动的描述</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rPr>
              <a:t>3</a:t>
            </a:r>
            <a:r>
              <a:rPr lang="en-US" altLang="zh-CN" sz="4800" b="0" dirty="0">
                <a:solidFill>
                  <a:srgbClr val="000000"/>
                </a:solidFill>
                <a:latin typeface="+mj-ea"/>
                <a:ea typeface="+mj-ea"/>
              </a:rPr>
              <a:t>.</a:t>
            </a:r>
            <a:r>
              <a:rPr lang="zh-CN" altLang="en-US" sz="4800" b="0" dirty="0">
                <a:solidFill>
                  <a:srgbClr val="000000"/>
                </a:solidFill>
                <a:latin typeface="微软雅黑" panose="020B0503020204020204" pitchFamily="34" charset="-122"/>
                <a:ea typeface="微软雅黑" panose="020B0503020204020204" pitchFamily="34" charset="-122"/>
              </a:rPr>
              <a:t>位置变化快慢的描述</a:t>
            </a:r>
            <a:r>
              <a:rPr lang="en-US" altLang="zh-CN" sz="4800" b="0" dirty="0">
                <a:solidFill>
                  <a:srgbClr val="000000"/>
                </a:solidFill>
                <a:latin typeface="微软雅黑" panose="020B0503020204020204" pitchFamily="34" charset="-122"/>
                <a:ea typeface="微软雅黑" panose="020B0503020204020204" pitchFamily="34" charset="-122"/>
              </a:rPr>
              <a:t>——</a:t>
            </a:r>
            <a:r>
              <a:rPr lang="zh-CN" altLang="en-US" sz="4800" b="0" dirty="0">
                <a:solidFill>
                  <a:srgbClr val="000000"/>
                </a:solidFill>
                <a:latin typeface="微软雅黑" panose="020B0503020204020204" pitchFamily="34" charset="-122"/>
                <a:ea typeface="微软雅黑" panose="020B0503020204020204" pitchFamily="34" charset="-122"/>
              </a:rPr>
              <a:t>速度</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由图像能看出任意时刻对应的瞬时速度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瞬时速度为正值，</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沿选定的正方向运动，如图中的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图线；瞬时速度为负值</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物体沿与选定的正方向相反的方向运动，如图中的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根据图线形状判断物体的运动性质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若图线平行于</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轴，则表示物体做匀速直线运动，如图中的</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图线；若图线与</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轴不平行，则表示物体做变速运动，如图中的</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图线，且图线倾斜程度越大，表示速度变化得越快</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e187.jpg" descr="id:2147492247;FounderCES"/>
          <p:cNvPicPr/>
          <p:nvPr/>
        </p:nvPicPr>
        <p:blipFill>
          <a:blip r:embed="rId1">
            <a:clrChange>
              <a:clrFrom>
                <a:srgbClr val="FFFFFE"/>
              </a:clrFrom>
              <a:clrTo>
                <a:srgbClr val="FFFFFE">
                  <a:alpha val="0"/>
                </a:srgbClr>
              </a:clrTo>
            </a:clrChange>
          </a:blip>
          <a:stretch>
            <a:fillRect/>
          </a:stretch>
        </p:blipFill>
        <p:spPr>
          <a:xfrm>
            <a:off x="9685786" y="958263"/>
            <a:ext cx="1800200" cy="2078419"/>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3235"/>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截距：</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图像的纵轴截距表示初始时刻物体的瞬时速度，横轴截距表示物体速度为零的时刻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图线交点：两条图线相交，交点表示两物体此时刻的瞬时速度相同</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4" name="e187.jpg" descr="id:2147492247;FounderCES"/>
          <p:cNvPicPr/>
          <p:nvPr/>
        </p:nvPicPr>
        <p:blipFill>
          <a:blip r:embed="rId1">
            <a:clrChange>
              <a:clrFrom>
                <a:srgbClr val="FFFFFE"/>
              </a:clrFrom>
              <a:clrTo>
                <a:srgbClr val="FFFFFE">
                  <a:alpha val="0"/>
                </a:srgbClr>
              </a:clrTo>
            </a:clrChange>
          </a:blip>
          <a:stretch>
            <a:fillRect/>
          </a:stretch>
        </p:blipFill>
        <p:spPr>
          <a:xfrm>
            <a:off x="4727054" y="2564904"/>
            <a:ext cx="2979420" cy="327533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14517"/>
            <a:ext cx="11485848" cy="576248"/>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四种速度的理解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要点破.eps" descr="id:2147491651;FounderCES"/>
          <p:cNvPicPr/>
          <p:nvPr/>
        </p:nvPicPr>
        <p:blipFill>
          <a:blip r:embed="rId1"/>
          <a:stretch>
            <a:fillRect/>
          </a:stretch>
        </p:blipFill>
        <p:spPr>
          <a:xfrm>
            <a:off x="2134766" y="739720"/>
            <a:ext cx="7628890" cy="659130"/>
          </a:xfrm>
          <a:prstGeom prst="rect">
            <a:avLst/>
          </a:prstGeom>
        </p:spPr>
      </p:pic>
      <p:pic>
        <p:nvPicPr>
          <p:cNvPr id="9" name="图片 8"/>
          <p:cNvPicPr>
            <a:picLocks noChangeAspect="1"/>
          </p:cNvPicPr>
          <p:nvPr/>
        </p:nvPicPr>
        <p:blipFill>
          <a:blip r:embed="rId2"/>
          <a:stretch>
            <a:fillRect/>
          </a:stretch>
        </p:blipFill>
        <p:spPr>
          <a:xfrm>
            <a:off x="374259" y="1567519"/>
            <a:ext cx="959793" cy="337706"/>
          </a:xfrm>
          <a:prstGeom prst="rect">
            <a:avLst/>
          </a:prstGeom>
        </p:spPr>
      </p:pic>
      <p:graphicFrame>
        <p:nvGraphicFramePr>
          <p:cNvPr id="2" name="表格 1"/>
          <p:cNvGraphicFramePr>
            <a:graphicFrameLocks noGrp="1"/>
          </p:cNvGraphicFramePr>
          <p:nvPr/>
        </p:nvGraphicFramePr>
        <p:xfrm>
          <a:off x="365633" y="2060848"/>
          <a:ext cx="11472443" cy="3959733"/>
        </p:xfrm>
        <a:graphic>
          <a:graphicData uri="http://schemas.openxmlformats.org/drawingml/2006/table">
            <a:tbl>
              <a:tblPr firstRow="1" firstCol="1" bandRow="1"/>
              <a:tblGrid>
                <a:gridCol w="1709394"/>
                <a:gridCol w="2441336"/>
                <a:gridCol w="2082899"/>
                <a:gridCol w="2448272"/>
                <a:gridCol w="2790542"/>
              </a:tblGrid>
              <a:tr h="0">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瞬时速度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平均速度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平均速率</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83483">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意义</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在某一时刻或某一位置时</a:t>
                      </a:r>
                      <a:r>
                        <a:rPr lang="zh-CN"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的速度</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瞬时速度的大小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某一段时间或某一段位移内物体运动的平均快慢程度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物体运动的路程与所用时间的比值</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49139">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对运动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的描述</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精确描述物体在某一时刻或某一位置运动的快慢和方向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精确描述物体</a:t>
                      </a:r>
                      <a:r>
                        <a:rPr lang="zh-CN"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运动的</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快慢</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粗略描述物体运动的快慢和方向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200" b="1" spc="-15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仅表示物体运动的快慢</a:t>
                      </a:r>
                      <a:endParaRPr lang="zh-CN" sz="2200" spc="-1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标矢性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矢量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标量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矢量</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标量</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内容占位符 1"/>
          <p:cNvSpPr>
            <a:spLocks noGrp="1"/>
          </p:cNvSpPr>
          <p:nvPr>
            <p:ph idx="1"/>
          </p:nvPr>
        </p:nvSpPr>
        <p:spPr>
          <a:xfrm>
            <a:off x="360854" y="819460"/>
            <a:ext cx="11485848" cy="1684244"/>
          </a:xfrm>
          <a:solidFill>
            <a:srgbClr val="E3F2E7"/>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平均速度的大小与瞬时速度的大小没有必然的关系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即瞬时速度大的物体平均速度不一定大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平均速度与速度的平均值是不同的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速度的平均值并不一定等于平均速度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91800;FounderCES"/>
          <p:cNvPicPr/>
          <p:nvPr/>
        </p:nvPicPr>
        <p:blipFill>
          <a:blip r:embed="rId1"/>
          <a:stretch>
            <a:fillRect/>
          </a:stretch>
        </p:blipFill>
        <p:spPr>
          <a:xfrm>
            <a:off x="369139" y="980728"/>
            <a:ext cx="1667741" cy="329045"/>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80;FounderCES"/>
          <p:cNvPicPr/>
          <p:nvPr/>
        </p:nvPicPr>
        <p:blipFill>
          <a:blip r:embed="rId1"/>
          <a:stretch>
            <a:fillRect/>
          </a:stretch>
        </p:blipFill>
        <p:spPr>
          <a:xfrm>
            <a:off x="358412" y="917051"/>
            <a:ext cx="994484" cy="320124"/>
          </a:xfrm>
          <a:prstGeom prst="rect">
            <a:avLst/>
          </a:prstGeom>
        </p:spPr>
      </p:pic>
      <p:pic>
        <p:nvPicPr>
          <p:cNvPr id="7" name="24答案.eps" descr="id:2147491701;FounderCES"/>
          <p:cNvPicPr/>
          <p:nvPr/>
        </p:nvPicPr>
        <p:blipFill>
          <a:blip r:embed="rId2"/>
          <a:stretch>
            <a:fillRect/>
          </a:stretch>
        </p:blipFill>
        <p:spPr>
          <a:xfrm>
            <a:off x="406573" y="4251708"/>
            <a:ext cx="764309" cy="272473"/>
          </a:xfrm>
          <a:prstGeom prst="rect">
            <a:avLst/>
          </a:prstGeom>
        </p:spPr>
      </p:pic>
      <p:sp>
        <p:nvSpPr>
          <p:cNvPr id="10" name="内容占位符 5"/>
          <p:cNvSpPr txBox="1"/>
          <p:nvPr/>
        </p:nvSpPr>
        <p:spPr bwMode="auto">
          <a:xfrm>
            <a:off x="360854" y="4613450"/>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汽车</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速度计显示的是速率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不是平均速率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由题图可读出此时汽车的速率是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 km/h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24解析.eps" descr="id:2147491694;FounderCES"/>
          <p:cNvPicPr/>
          <p:nvPr/>
        </p:nvPicPr>
        <p:blipFill>
          <a:blip r:embed="rId3"/>
          <a:stretch>
            <a:fillRect/>
          </a:stretch>
        </p:blipFill>
        <p:spPr>
          <a:xfrm>
            <a:off x="406574" y="4815552"/>
            <a:ext cx="764309" cy="272473"/>
          </a:xfrm>
          <a:prstGeom prst="rect">
            <a:avLst/>
          </a:prstGeom>
        </p:spPr>
      </p:pic>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河北石家庄北华中学期中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某汽车启动后经过</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，速度计的指针指在如图所示的位置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此时汽车的速率是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 km/h</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此时汽车的速率是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 m/s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启动后</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内汽车的平均速率是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 m/s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启动后</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内汽车的平均速率是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 km/h</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4"/>
          <a:stretch>
            <a:fillRect/>
          </a:stretch>
        </p:blipFill>
        <p:spPr>
          <a:xfrm>
            <a:off x="6582354" y="1981090"/>
            <a:ext cx="2542151" cy="2010730"/>
          </a:xfrm>
          <a:prstGeom prst="rect">
            <a:avLst/>
          </a:prstGeom>
        </p:spPr>
      </p:pic>
      <p:sp>
        <p:nvSpPr>
          <p:cNvPr id="5" name="矩形 4"/>
          <p:cNvSpPr/>
          <p:nvPr/>
        </p:nvSpPr>
        <p:spPr>
          <a:xfrm>
            <a:off x="1318392" y="4148073"/>
            <a:ext cx="407484" cy="461665"/>
          </a:xfrm>
          <a:prstGeom prst="rect">
            <a:avLst/>
          </a:prstGeom>
        </p:spPr>
        <p:txBody>
          <a:bodyPr wrap="none">
            <a:spAutoFit/>
          </a:bodyPr>
          <a:lstStyle/>
          <a:p>
            <a:r>
              <a:rPr lang="en-US" altLang="zh-CN" sz="2400" dirty="0">
                <a:solidFill>
                  <a:srgbClr val="000000"/>
                </a:solidFill>
              </a:rPr>
              <a:t>A</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1065404" y="3583774"/>
            <a:ext cx="1656184" cy="792088"/>
          </a:xfrm>
          <a:prstGeom prst="rect">
            <a:avLst/>
          </a:prstGeom>
        </p:spPr>
      </p:pic>
      <p:pic>
        <p:nvPicPr>
          <p:cNvPr id="3" name="图片 2"/>
          <p:cNvPicPr>
            <a:picLocks noChangeAspect="1"/>
          </p:cNvPicPr>
          <p:nvPr/>
        </p:nvPicPr>
        <p:blipFill>
          <a:blip r:embed="rId2"/>
          <a:stretch>
            <a:fillRect/>
          </a:stretch>
        </p:blipFill>
        <p:spPr>
          <a:xfrm>
            <a:off x="353616" y="908720"/>
            <a:ext cx="968680" cy="342148"/>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259756"/>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两</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段连续时间和两段连续位移内的平均速度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两段连续时间内的平均速度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一段时间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内的平均速度为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，第二段时间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内的平均速度为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，则全程的平均速度为</a:t>
                </a:r>
                <a14:m>
                  <m:oMath xmlns:m="http://schemas.openxmlformats.org/officeDocument/2006/math">
                    <m:bar>
                      <m:barPr>
                        <m:pos m:val="top"/>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m:t>v</m:t>
                        </m:r>
                      </m:e>
                    </m:bar>
                  </m:oMath>
                </a14:m>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dirty="0"/>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259756"/>
              </a:xfrm>
              <a:blipFill rotWithShape="1">
                <a:blip r:embed="rId3"/>
                <a:stretch>
                  <a:fillRect l="-2" t="-15" r="1" b="4"/>
                </a:stretch>
              </a:blipFill>
            </p:spPr>
            <p:txBody>
              <a:bodyPr/>
              <a:lstStyle/>
              <a:p>
                <a:r>
                  <a:rPr lang="zh-CN" altLang="en-US">
                    <a:noFill/>
                  </a:rPr>
                  <a:t> </a:t>
                </a:r>
              </a:p>
            </p:txBody>
          </p:sp>
        </mc:Fallback>
      </mc:AlternateContent>
      <p:pic>
        <p:nvPicPr>
          <p:cNvPr id="4" name="as731.jpg" descr="id:2147492318;FounderCES"/>
          <p:cNvPicPr/>
          <p:nvPr/>
        </p:nvPicPr>
        <p:blipFill>
          <a:blip r:embed="rId4"/>
          <a:stretch>
            <a:fillRect/>
          </a:stretch>
        </p:blipFill>
        <p:spPr>
          <a:xfrm>
            <a:off x="4511030" y="1772816"/>
            <a:ext cx="4572000" cy="1185718"/>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stretch>
            <a:fillRect/>
          </a:stretch>
        </p:blipFill>
        <p:spPr>
          <a:xfrm>
            <a:off x="1060843" y="3313960"/>
            <a:ext cx="1143770" cy="74603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35765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两段连续位移内的平均速度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一段位移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内的平均速度为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，第二段位移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内的平均速度为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，则全程的平均速度为</a:t>
                </a:r>
                <a:r>
                  <a:rPr lang="en-US" altLang="zh-CN"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num>
                      <m:den>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zh-CN" altLang="en-US" dirty="0">
                                    <a:latin typeface="Cambria Math" panose="02040503050406030204" pitchFamily="18" charset="0"/>
                                  </a:rPr>
                                  <m:t> </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den>
                        </m:f>
                        <m:r>
                          <a:rPr lang="en-US" altLang="zh-CN" b="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smtClean="0">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zh-CN" altLang="en-US" dirty="0">
                                    <a:latin typeface="Cambria Math" panose="02040503050406030204" pitchFamily="18" charset="0"/>
                                  </a:rPr>
                                  <m:t> </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den>
                        </m:f>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357650"/>
              </a:xfrm>
              <a:blipFill rotWithShape="1">
                <a:blip r:embed="rId2"/>
                <a:stretch>
                  <a:fillRect l="-2" t="-19" r="1" b="12"/>
                </a:stretch>
              </a:blipFill>
            </p:spPr>
            <p:txBody>
              <a:bodyPr/>
              <a:lstStyle/>
              <a:p>
                <a:r>
                  <a:rPr lang="zh-CN" altLang="en-US">
                    <a:noFill/>
                  </a:rPr>
                  <a:t> </a:t>
                </a:r>
              </a:p>
            </p:txBody>
          </p:sp>
        </mc:Fallback>
      </mc:AlternateContent>
      <p:pic>
        <p:nvPicPr>
          <p:cNvPr id="6" name="as731a.jpg" descr="id:2147492325;FounderCES"/>
          <p:cNvPicPr/>
          <p:nvPr/>
        </p:nvPicPr>
        <p:blipFill>
          <a:blip r:embed="rId3"/>
          <a:stretch>
            <a:fillRect/>
          </a:stretch>
        </p:blipFill>
        <p:spPr>
          <a:xfrm>
            <a:off x="4078982" y="1372322"/>
            <a:ext cx="4583355" cy="1052623"/>
          </a:xfrm>
          <a:prstGeom prst="rect">
            <a:avLst/>
          </a:prstGeom>
        </p:spPr>
      </p:pic>
      <p:sp>
        <p:nvSpPr>
          <p:cNvPr id="14" name="矩形 13"/>
          <p:cNvSpPr/>
          <p:nvPr/>
        </p:nvSpPr>
        <p:spPr>
          <a:xfrm>
            <a:off x="1443662" y="3789040"/>
            <a:ext cx="292068" cy="323165"/>
          </a:xfrm>
          <a:prstGeom prst="rect">
            <a:avLst/>
          </a:prstGeom>
        </p:spPr>
        <p:txBody>
          <a:bodyPr wrap="none">
            <a:spAutoFit/>
          </a:bodyPr>
          <a:lstStyle/>
          <a:p>
            <a:pPr lvl="0"/>
            <a:r>
              <a:rPr lang="en-US" altLang="zh-CN" sz="1500" i="1" dirty="0">
                <a:solidFill>
                  <a:srgbClr val="000000"/>
                </a:solidFill>
                <a:highlight>
                  <a:srgbClr val="FFFF00"/>
                </a:highlight>
                <a:latin typeface="Book Antiqua" panose="02040602050305030304" pitchFamily="18" charset="0"/>
                <a:cs typeface="Times New Roman" panose="02020603050405020304" pitchFamily="18" charset="0"/>
              </a:rPr>
              <a:t>v</a:t>
            </a:r>
            <a:endParaRPr lang="zh-CN" altLang="en-US" sz="1500" dirty="0"/>
          </a:p>
        </p:txBody>
      </p:sp>
      <p:sp>
        <p:nvSpPr>
          <p:cNvPr id="7" name="矩形 6"/>
          <p:cNvSpPr/>
          <p:nvPr/>
        </p:nvSpPr>
        <p:spPr>
          <a:xfrm>
            <a:off x="1834340" y="3779857"/>
            <a:ext cx="292068" cy="323165"/>
          </a:xfrm>
          <a:prstGeom prst="rect">
            <a:avLst/>
          </a:prstGeom>
        </p:spPr>
        <p:txBody>
          <a:bodyPr wrap="none">
            <a:spAutoFit/>
          </a:bodyPr>
          <a:lstStyle/>
          <a:p>
            <a:pPr lvl="0"/>
            <a:r>
              <a:rPr lang="en-US" altLang="zh-CN" sz="1500" i="1" dirty="0">
                <a:solidFill>
                  <a:srgbClr val="000000"/>
                </a:solidFill>
                <a:highlight>
                  <a:srgbClr val="FFFF00"/>
                </a:highlight>
                <a:latin typeface="Book Antiqua" panose="02040602050305030304" pitchFamily="18" charset="0"/>
                <a:cs typeface="Times New Roman" panose="02020603050405020304" pitchFamily="18" charset="0"/>
              </a:rPr>
              <a:t>v</a:t>
            </a:r>
            <a:endParaRPr lang="zh-CN" altLang="en-US" sz="15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386568"/>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两种特殊情况</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前一半时间内的平均速度为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、后一半时间内的平均速度为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，全程的平均速度为</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前一半位移内的平均速度为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、后一半位移内的平均速度为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，全程的平均速度为</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386568"/>
              </a:xfrm>
              <a:blipFill rotWithShape="1">
                <a:blip r:embed="rId1"/>
                <a:stretch>
                  <a:fillRect l="-2" t="-19" r="1" b="3"/>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内容占位符 1"/>
              <p:cNvSpPr txBox="1"/>
              <p:nvPr/>
            </p:nvSpPr>
            <p:spPr bwMode="auto">
              <a:xfrm>
                <a:off x="406440" y="4615632"/>
                <a:ext cx="11485848" cy="1880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题中给出的图像为运动轨迹图</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根据图像可知</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甲、乙、丙的初位置与末位置相同</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即位移相等</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由于运动时间相等</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而平均速度等于总位移与总时间之比</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甲</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oMath>
                </a14:m>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乙</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oMath>
                </a14:m>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丙</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oMath>
                </a14:m>
                <a:r>
                  <a:rPr lang="en-US" altLang="zh-CN" b="1" dirty="0">
                    <a:solidFill>
                      <a:srgbClr val="000000"/>
                    </a:solidFill>
                    <a:latin typeface="宋体" panose="02010600030101010101" pitchFamily="2" charset="-122"/>
                    <a:cs typeface="Times New Roman" panose="02020603050405020304" pitchFamily="18" charset="0"/>
                  </a:rPr>
                  <a:t>.</a:t>
                </a:r>
                <a:endParaRPr lang="zh-CN" altLang="en-US" dirty="0"/>
              </a:p>
            </p:txBody>
          </p:sp>
        </mc:Choice>
        <mc:Fallback>
          <p:sp>
            <p:nvSpPr>
              <p:cNvPr id="10" name="内容占位符 1"/>
              <p:cNvSpPr txBox="1">
                <a:spLocks noRot="1" noChangeAspect="1" noMove="1" noResize="1" noEditPoints="1" noAdjustHandles="1" noChangeArrowheads="1" noChangeShapeType="1" noTextEdit="1"/>
              </p:cNvSpPr>
              <p:nvPr/>
            </p:nvSpPr>
            <p:spPr bwMode="auto">
              <a:xfrm>
                <a:off x="406440" y="4615632"/>
                <a:ext cx="11485848" cy="1880708"/>
              </a:xfrm>
              <a:prstGeom prst="rect">
                <a:avLst/>
              </a:prstGeom>
              <a:blipFill rotWithShape="1">
                <a:blip r:embed="rId1"/>
                <a:stretch>
                  <a:fillRect t="-24" b="1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542701"/>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福建省厦门第一中学月考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在一次军事行动中，甲</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丙三支小队在命令开始后，按要求同时到达了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地，行动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指挥部大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屏幕地图上显示的运动信息如图所示，则在整个行动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，甲、乙、丙三者</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平均速度的大小关系为</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甲</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乙</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乙</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丙</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542701"/>
              </a:xfrm>
              <a:blipFill rotWithShape="1">
                <a:blip r:embed="rId2"/>
                <a:stretch>
                  <a:fillRect l="-2" t="-18" r="1" b="1"/>
                </a:stretch>
              </a:blipFill>
            </p:spPr>
            <p:txBody>
              <a:bodyPr/>
              <a:lstStyle/>
              <a:p>
                <a:r>
                  <a:rPr lang="zh-CN" altLang="en-US">
                    <a:noFill/>
                  </a:rPr>
                  <a:t> </a:t>
                </a:r>
              </a:p>
            </p:txBody>
          </p:sp>
        </mc:Fallback>
      </mc:AlternateContent>
      <p:pic>
        <p:nvPicPr>
          <p:cNvPr id="5" name="24典例2.eps" descr="id:2147491708;FounderCES"/>
          <p:cNvPicPr/>
          <p:nvPr/>
        </p:nvPicPr>
        <p:blipFill>
          <a:blip r:embed="rId3"/>
          <a:stretch>
            <a:fillRect/>
          </a:stretch>
        </p:blipFill>
        <p:spPr>
          <a:xfrm>
            <a:off x="375220" y="947359"/>
            <a:ext cx="904076" cy="291022"/>
          </a:xfrm>
          <a:prstGeom prst="rect">
            <a:avLst/>
          </a:prstGeom>
        </p:spPr>
      </p:pic>
      <p:pic>
        <p:nvPicPr>
          <p:cNvPr id="8" name="24答案.eps" descr="id:2147491722;FounderCES"/>
          <p:cNvPicPr/>
          <p:nvPr/>
        </p:nvPicPr>
        <p:blipFill>
          <a:blip r:embed="rId4"/>
          <a:stretch>
            <a:fillRect/>
          </a:stretch>
        </p:blipFill>
        <p:spPr>
          <a:xfrm>
            <a:off x="406574" y="4307514"/>
            <a:ext cx="764309" cy="272473"/>
          </a:xfrm>
          <a:prstGeom prst="rect">
            <a:avLst/>
          </a:prstGeom>
        </p:spPr>
      </p:pic>
      <p:pic>
        <p:nvPicPr>
          <p:cNvPr id="11" name="24解析.eps" descr="id:2147491694;FounderCES"/>
          <p:cNvPicPr/>
          <p:nvPr/>
        </p:nvPicPr>
        <p:blipFill>
          <a:blip r:embed="rId5"/>
          <a:stretch>
            <a:fillRect/>
          </a:stretch>
        </p:blipFill>
        <p:spPr>
          <a:xfrm>
            <a:off x="389322" y="4829963"/>
            <a:ext cx="764309" cy="272473"/>
          </a:xfrm>
          <a:prstGeom prst="rect">
            <a:avLst/>
          </a:prstGeom>
        </p:spPr>
      </p:pic>
      <p:pic>
        <p:nvPicPr>
          <p:cNvPr id="9" name="ef547.jpg" descr="id:2147492332;FounderCES"/>
          <p:cNvPicPr/>
          <p:nvPr/>
        </p:nvPicPr>
        <p:blipFill>
          <a:blip r:embed="rId6">
            <a:clrChange>
              <a:clrFrom>
                <a:srgbClr val="FFFFFE"/>
              </a:clrFrom>
              <a:clrTo>
                <a:srgbClr val="FFFFFE">
                  <a:alpha val="0"/>
                </a:srgbClr>
              </a:clrTo>
            </a:clrChange>
          </a:blip>
          <a:stretch>
            <a:fillRect/>
          </a:stretch>
        </p:blipFill>
        <p:spPr>
          <a:xfrm>
            <a:off x="9479582" y="836712"/>
            <a:ext cx="2160240" cy="1944216"/>
          </a:xfrm>
          <a:prstGeom prst="rect">
            <a:avLst/>
          </a:prstGeom>
        </p:spPr>
      </p:pic>
      <p:sp>
        <p:nvSpPr>
          <p:cNvPr id="4" name="矩形 3"/>
          <p:cNvSpPr/>
          <p:nvPr/>
        </p:nvSpPr>
        <p:spPr>
          <a:xfrm>
            <a:off x="1279296" y="4236673"/>
            <a:ext cx="1112805" cy="461665"/>
          </a:xfrm>
          <a:prstGeom prst="rect">
            <a:avLst/>
          </a:prstGeom>
        </p:spPr>
        <p:txBody>
          <a:bodyPr wrap="none">
            <a:spAutoFit/>
          </a:bodyPr>
          <a:lstStyle/>
          <a:p>
            <a:r>
              <a:rPr lang="zh-CN" altLang="zh-CN" sz="2400" dirty="0">
                <a:solidFill>
                  <a:srgbClr val="000000"/>
                </a:solidFill>
                <a:cs typeface="Times New Roman" panose="02020603050405020304" pitchFamily="18" charset="0"/>
              </a:rPr>
              <a:t>＝　＝</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内容占位符 1"/>
              <p:cNvSpPr txBox="1"/>
              <p:nvPr/>
            </p:nvSpPr>
            <p:spPr bwMode="auto">
              <a:xfrm>
                <a:off x="360854" y="3799072"/>
                <a:ext cx="11485848" cy="1990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题中给出的图像为运动轨迹图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根据图像可知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甲、丙做曲线运动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乙做直线运动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乙的路程最小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由平均速率等于总路程与总时间之比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甲</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乙</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乙</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丙</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3799072"/>
                <a:ext cx="11485848" cy="1990866"/>
              </a:xfrm>
              <a:prstGeom prst="rect">
                <a:avLst/>
              </a:prstGeom>
              <a:blipFill rotWithShape="1">
                <a:blip r:embed="rId1"/>
                <a:stretch>
                  <a:fillRect l="-2" t="-25" r="1" b="-25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1326710"/>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平均速率的关系为</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甲</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乙</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乙</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丙</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1326710"/>
              </a:xfrm>
              <a:blipFill rotWithShape="1">
                <a:blip r:embed="rId2"/>
                <a:stretch>
                  <a:fillRect l="-2" t="-47" r="1" b="14"/>
                </a:stretch>
              </a:blipFill>
            </p:spPr>
            <p:txBody>
              <a:bodyPr/>
              <a:lstStyle/>
              <a:p>
                <a:r>
                  <a:rPr lang="zh-CN" altLang="en-US">
                    <a:noFill/>
                  </a:rPr>
                  <a:t> </a:t>
                </a:r>
              </a:p>
            </p:txBody>
          </p:sp>
        </mc:Fallback>
      </mc:AlternateContent>
      <p:pic>
        <p:nvPicPr>
          <p:cNvPr id="4" name="24答案.eps" descr="id:2147491722;FounderCES"/>
          <p:cNvPicPr/>
          <p:nvPr/>
        </p:nvPicPr>
        <p:blipFill>
          <a:blip r:embed="rId3"/>
          <a:stretch>
            <a:fillRect/>
          </a:stretch>
        </p:blipFill>
        <p:spPr>
          <a:xfrm>
            <a:off x="406574" y="3511040"/>
            <a:ext cx="764309" cy="272473"/>
          </a:xfrm>
          <a:prstGeom prst="rect">
            <a:avLst/>
          </a:prstGeom>
        </p:spPr>
      </p:pic>
      <p:pic>
        <p:nvPicPr>
          <p:cNvPr id="5" name="24解析.eps" descr="id:2147491694;FounderCES"/>
          <p:cNvPicPr/>
          <p:nvPr/>
        </p:nvPicPr>
        <p:blipFill>
          <a:blip r:embed="rId4"/>
          <a:stretch>
            <a:fillRect/>
          </a:stretch>
        </p:blipFill>
        <p:spPr>
          <a:xfrm>
            <a:off x="389322" y="4033489"/>
            <a:ext cx="764309" cy="272473"/>
          </a:xfrm>
          <a:prstGeom prst="rect">
            <a:avLst/>
          </a:prstGeom>
        </p:spPr>
      </p:pic>
      <p:sp>
        <p:nvSpPr>
          <p:cNvPr id="6" name="矩形 5"/>
          <p:cNvSpPr/>
          <p:nvPr/>
        </p:nvSpPr>
        <p:spPr>
          <a:xfrm>
            <a:off x="1270670" y="3416443"/>
            <a:ext cx="1112805" cy="461665"/>
          </a:xfrm>
          <a:prstGeom prst="rect">
            <a:avLst/>
          </a:prstGeom>
        </p:spPr>
        <p:txBody>
          <a:bodyPr wrap="none">
            <a:spAutoFit/>
          </a:bodyPr>
          <a:lstStyle/>
          <a:p>
            <a:r>
              <a:rPr lang="zh-CN" altLang="zh-CN" sz="2400" dirty="0">
                <a:solidFill>
                  <a:srgbClr val="000000"/>
                </a:solidFill>
                <a:cs typeface="Times New Roman" panose="02020603050405020304" pitchFamily="18" charset="0"/>
              </a:rPr>
              <a:t>＞　＜</a:t>
            </a:r>
            <a:endParaRPr lang="zh-CN" altLang="en-US" dirty="0"/>
          </a:p>
        </p:txBody>
      </p:sp>
      <p:pic>
        <p:nvPicPr>
          <p:cNvPr id="8" name="ef547.jpg" descr="id:2147492332;FounderCES"/>
          <p:cNvPicPr/>
          <p:nvPr/>
        </p:nvPicPr>
        <p:blipFill>
          <a:blip r:embed="rId5">
            <a:clrChange>
              <a:clrFrom>
                <a:srgbClr val="FFFFFE"/>
              </a:clrFrom>
              <a:clrTo>
                <a:srgbClr val="FFFFFE">
                  <a:alpha val="0"/>
                </a:srgbClr>
              </a:clrTo>
            </a:clrChange>
          </a:blip>
          <a:stretch>
            <a:fillRect/>
          </a:stretch>
        </p:blipFill>
        <p:spPr>
          <a:xfrm>
            <a:off x="5159102" y="1599825"/>
            <a:ext cx="2448272" cy="218368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480716"/>
                <a:ext cx="11485848" cy="2981778"/>
              </a:xfrm>
            </p:spPr>
            <p:txBody>
              <a:bodyPr/>
              <a:lstStyle/>
              <a:p>
                <a:pPr hangingPunct="0">
                  <a:spcAft>
                    <a:spcPts val="0"/>
                  </a:spcAft>
                </a:pPr>
                <a:r>
                  <a:rPr lang="en-US" altLang="zh-CN" sz="2300"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速度</a:t>
                </a:r>
                <a:endParaRPr lang="en-US" altLang="zh-CN" sz="2300"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速度</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定义：速度</a:t>
                </a:r>
                <a:r>
                  <a:rPr lang="en-US" altLang="zh-CN" sz="23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等于位移与发生这段位移所用时间的比值</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a:t>
                </a:r>
                <a14:m>
                  <m:oMath xmlns:m="http://schemas.openxmlformats.org/officeDocument/2006/math">
                    <m:r>
                      <m:rPr>
                        <m:nor/>
                      </m:rPr>
                      <a:rPr lang="en-US" altLang="zh-CN" sz="2300"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m:t>v</m:t>
                    </m:r>
                    <m:r>
                      <a:rPr lang="zh-CN" altLang="zh-CN" sz="2300" b="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2300" b="1" i="1">
                            <a:highlight>
                              <a:srgbClr val="FFFF00"/>
                            </a:highlight>
                            <a:latin typeface="Cambria Math" panose="02040503050406030204" pitchFamily="18" charset="0"/>
                            <a:ea typeface="Cambria Math" panose="02040503050406030204" pitchFamily="18" charset="0"/>
                          </a:rPr>
                        </m:ctrlPr>
                      </m:fPr>
                      <m:num>
                        <m:r>
                          <a:rPr lang="en-US" altLang="zh-CN" sz="2300"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𝚫</m:t>
                        </m:r>
                        <m:r>
                          <a:rPr lang="en-US" altLang="zh-CN" sz="2300"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sz="2300"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𝚫</m:t>
                        </m:r>
                        <m:r>
                          <a:rPr lang="en-US" altLang="zh-CN" sz="2300"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𝒕</m:t>
                        </m:r>
                      </m:den>
                    </m:f>
                  </m:oMath>
                </a14:m>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480716"/>
                <a:ext cx="11485848" cy="2981778"/>
              </a:xfrm>
              <a:blipFill rotWithShape="1">
                <a:blip r:embed="rId1"/>
                <a:stretch>
                  <a:fillRect l="-2" t="-18" r="1" b="12"/>
                </a:stretch>
              </a:blipFill>
            </p:spPr>
            <p:txBody>
              <a:bodyPr/>
              <a:lstStyle/>
              <a:p>
                <a:r>
                  <a:rPr lang="zh-CN" altLang="en-US">
                    <a:noFill/>
                  </a:rPr>
                  <a:t> </a:t>
                </a:r>
              </a:p>
            </p:txBody>
          </p:sp>
        </mc:Fallback>
      </mc:AlternateContent>
      <p:pic>
        <p:nvPicPr>
          <p:cNvPr id="5" name="图片 4"/>
          <p:cNvPicPr>
            <a:picLocks noChangeAspect="1"/>
          </p:cNvPicPr>
          <p:nvPr/>
        </p:nvPicPr>
        <p:blipFill>
          <a:blip r:embed="rId2"/>
          <a:stretch>
            <a:fillRect/>
          </a:stretch>
        </p:blipFill>
        <p:spPr>
          <a:xfrm>
            <a:off x="360854" y="1620174"/>
            <a:ext cx="1254116" cy="369395"/>
          </a:xfrm>
          <a:prstGeom prst="rect">
            <a:avLst/>
          </a:prstGeom>
        </p:spPr>
      </p:pic>
      <p:pic>
        <p:nvPicPr>
          <p:cNvPr id="6" name="24知识过.eps" descr="id:2147491630;FounderCES"/>
          <p:cNvPicPr/>
          <p:nvPr/>
        </p:nvPicPr>
        <p:blipFill>
          <a:blip r:embed="rId3">
            <a:clrChange>
              <a:clrFrom>
                <a:srgbClr val="000000">
                  <a:alpha val="0"/>
                </a:srgbClr>
              </a:clrFrom>
              <a:clrTo>
                <a:srgbClr val="000000">
                  <a:alpha val="0"/>
                </a:srgbClr>
              </a:clrTo>
            </a:clrChange>
          </a:blip>
          <a:stretch>
            <a:fillRect/>
          </a:stretch>
        </p:blipFill>
        <p:spPr>
          <a:xfrm>
            <a:off x="2188368" y="804441"/>
            <a:ext cx="7723262" cy="536327"/>
          </a:xfrm>
          <a:prstGeom prst="rect">
            <a:avLst/>
          </a:prstGeom>
        </p:spPr>
      </p:pic>
      <p:sp>
        <p:nvSpPr>
          <p:cNvPr id="8" name="内容占位符 1"/>
          <p:cNvSpPr txBox="1"/>
          <p:nvPr/>
        </p:nvSpPr>
        <p:spPr bwMode="auto">
          <a:xfrm>
            <a:off x="360854" y="4044856"/>
            <a:ext cx="11485848" cy="586764"/>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                       v</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的大小与</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不能说</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成正比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成反比</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关键提醒.eps" descr="id:2147491800;FounderCES"/>
          <p:cNvPicPr/>
          <p:nvPr/>
        </p:nvPicPr>
        <p:blipFill>
          <a:blip r:embed="rId4"/>
          <a:stretch>
            <a:fillRect/>
          </a:stretch>
        </p:blipFill>
        <p:spPr>
          <a:xfrm>
            <a:off x="401413" y="4201591"/>
            <a:ext cx="1667741" cy="329045"/>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3.eps" descr="id:2147491744;FounderCES"/>
          <p:cNvPicPr/>
          <p:nvPr/>
        </p:nvPicPr>
        <p:blipFill>
          <a:blip r:embed="rId1"/>
          <a:stretch>
            <a:fillRect/>
          </a:stretch>
        </p:blipFill>
        <p:spPr>
          <a:xfrm>
            <a:off x="375220" y="937834"/>
            <a:ext cx="904076" cy="291022"/>
          </a:xfrm>
          <a:prstGeom prst="rect">
            <a:avLst/>
          </a:prstGeom>
        </p:spPr>
      </p:pic>
      <p:pic>
        <p:nvPicPr>
          <p:cNvPr id="6" name="24答案.eps" descr="id:2147491765;FounderCES"/>
          <p:cNvPicPr/>
          <p:nvPr/>
        </p:nvPicPr>
        <p:blipFill>
          <a:blip r:embed="rId2"/>
          <a:stretch>
            <a:fillRect/>
          </a:stretch>
        </p:blipFill>
        <p:spPr>
          <a:xfrm>
            <a:off x="406574" y="3106464"/>
            <a:ext cx="764309" cy="272473"/>
          </a:xfrm>
          <a:prstGeom prst="rect">
            <a:avLst/>
          </a:prstGeom>
        </p:spPr>
      </p:pic>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安徽合肥第一中学期中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某同学从家到学校的过程中，前半程的平均速率为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，后半程的平均速率为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该同学全程的平均速率</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dirty="0" smtClean="0">
                <a:solidFill>
                  <a:srgbClr val="000000"/>
                </a:solidFill>
                <a:ea typeface="宋体" panose="02010600030101010101" pitchFamily="2" charset="-122"/>
                <a:cs typeface="Times New Roman" panose="02020603050405020304" pitchFamily="18" charset="0"/>
              </a:rPr>
              <a:t>A.4.8 m/s</a:t>
            </a:r>
            <a:r>
              <a:rPr lang="en-US" altLang="zh-CN" b="1" dirty="0">
                <a:solidFill>
                  <a:srgbClr val="000000"/>
                </a:solidFill>
                <a:ea typeface="楷体" panose="02010609060101010101" pitchFamily="49" charset="-122"/>
                <a:cs typeface="Times New Roman" panose="02020603050405020304" pitchFamily="18" charset="0"/>
              </a:rPr>
              <a:t>	</a:t>
            </a:r>
            <a:r>
              <a:rPr lang="en-US" altLang="zh-CN" b="1" dirty="0" smtClean="0">
                <a:solidFill>
                  <a:srgbClr val="000000"/>
                </a:solidFill>
                <a:ea typeface="宋体" panose="02010600030101010101" pitchFamily="2" charset="-122"/>
                <a:cs typeface="Times New Roman" panose="02020603050405020304" pitchFamily="18" charset="0"/>
              </a:rPr>
              <a:t>B.5 m/s</a:t>
            </a:r>
            <a:endParaRPr lang="zh-CN" altLang="zh-CN" sz="1050" dirty="0">
              <a:solidFill>
                <a:srgbClr val="000000"/>
              </a:solidFill>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dirty="0" smtClean="0">
                <a:solidFill>
                  <a:srgbClr val="000000"/>
                </a:solidFill>
                <a:ea typeface="宋体" panose="02010600030101010101" pitchFamily="2" charset="-122"/>
                <a:cs typeface="Times New Roman" panose="02020603050405020304" pitchFamily="18" charset="0"/>
              </a:rPr>
              <a:t>C.5.2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无法判断</a:t>
            </a:r>
            <a:endParaRPr lang="zh-CN" altLang="en-US" dirty="0"/>
          </a:p>
        </p:txBody>
      </p:sp>
      <p:sp>
        <p:nvSpPr>
          <p:cNvPr id="3" name="矩形 2"/>
          <p:cNvSpPr/>
          <p:nvPr/>
        </p:nvSpPr>
        <p:spPr>
          <a:xfrm>
            <a:off x="1279296" y="3011867"/>
            <a:ext cx="407484" cy="461665"/>
          </a:xfrm>
          <a:prstGeom prst="rect">
            <a:avLst/>
          </a:prstGeom>
        </p:spPr>
        <p:txBody>
          <a:bodyPr wrap="none">
            <a:spAutoFit/>
          </a:bodyPr>
          <a:lstStyle/>
          <a:p>
            <a:r>
              <a:rPr lang="en-US" altLang="zh-CN" sz="2400" dirty="0">
                <a:solidFill>
                  <a:srgbClr val="000000"/>
                </a:solidFill>
              </a:rPr>
              <a:t>A</a:t>
            </a:r>
            <a:endParaRPr lang="zh-CN" altLang="en-US" dirty="0"/>
          </a:p>
        </p:txBody>
      </p:sp>
      <mc:AlternateContent xmlns:mc="http://schemas.openxmlformats.org/markup-compatibility/2006">
        <mc:Choice xmlns:a14="http://schemas.microsoft.com/office/drawing/2010/main" Requires="a14">
          <p:sp>
            <p:nvSpPr>
              <p:cNvPr id="7" name="内容占位符 1"/>
              <p:cNvSpPr txBox="1"/>
              <p:nvPr/>
            </p:nvSpPr>
            <p:spPr bwMode="auto">
              <a:xfrm>
                <a:off x="360854" y="3333589"/>
                <a:ext cx="11485848" cy="1630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从家到学校的路程为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该同学全程所用的总时间为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则该同学全程的平均速率为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smtClean="0">
                    <a:solidFill>
                      <a:srgbClr val="000000"/>
                    </a:solidFill>
                    <a:ea typeface="+mj-ea"/>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3333589"/>
                <a:ext cx="11485848" cy="1630831"/>
              </a:xfrm>
              <a:prstGeom prst="rect">
                <a:avLst/>
              </a:prstGeom>
              <a:blipFill rotWithShape="1">
                <a:blip r:embed="rId3"/>
                <a:stretch>
                  <a:fillRect l="-2" t="-29" r="1" b="3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24解析.eps" descr="id:2147491694;FounderCES"/>
          <p:cNvPicPr/>
          <p:nvPr/>
        </p:nvPicPr>
        <p:blipFill>
          <a:blip r:embed="rId4"/>
          <a:stretch>
            <a:fillRect/>
          </a:stretch>
        </p:blipFill>
        <p:spPr>
          <a:xfrm>
            <a:off x="406574" y="3693268"/>
            <a:ext cx="764309" cy="27247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746120"/>
            <a:ext cx="11485848" cy="3554819"/>
          </a:xfrm>
          <a:prstGeom prst="rect">
            <a:avLst/>
          </a:prstGeom>
          <a:solidFill>
            <a:srgbClr val="E3F2E7"/>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平均速度的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三步走</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2107;FounderCES"/>
          <p:cNvPicPr/>
          <p:nvPr/>
        </p:nvPicPr>
        <p:blipFill>
          <a:blip r:embed="rId1"/>
          <a:stretch>
            <a:fillRect/>
          </a:stretch>
        </p:blipFill>
        <p:spPr>
          <a:xfrm>
            <a:off x="386732" y="908720"/>
            <a:ext cx="1667510" cy="365760"/>
          </a:xfrm>
          <a:prstGeom prst="rect">
            <a:avLst/>
          </a:prstGeom>
        </p:spPr>
      </p:pic>
      <p:pic>
        <p:nvPicPr>
          <p:cNvPr id="3" name="图片 2"/>
          <p:cNvPicPr>
            <a:picLocks noChangeAspect="1"/>
          </p:cNvPicPr>
          <p:nvPr/>
        </p:nvPicPr>
        <p:blipFill>
          <a:blip r:embed="rId2"/>
          <a:stretch>
            <a:fillRect/>
          </a:stretch>
        </p:blipFill>
        <p:spPr>
          <a:xfrm>
            <a:off x="2423241" y="1530001"/>
            <a:ext cx="7361074" cy="2531896"/>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60854" y="899327"/>
            <a:ext cx="981824" cy="342567"/>
          </a:xfrm>
          <a:prstGeom prst="rect">
            <a:avLst/>
          </a:prstGeom>
        </p:spPr>
      </p:pic>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测量</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平均速度和瞬时速度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打点纸带直接记录了物体在相等时间间隔内的位移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分析纸带时要注意以下几点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要特别注意题目中已知的点是计时点还是计数点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计时点是打点计时器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实际打出的点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，电源频率为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Hz</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时，相邻两点的时间间隔为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2s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由于计时点较密，不便测量，故可每隔若干个计时点取一个计数点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如中间每隔四个计时点取一个计数点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即每五个计时点取一个计数点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，则相邻两个计数点之间的时间间隔</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s</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358902" y="4221088"/>
            <a:ext cx="6264696" cy="1899054"/>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4212240" y="2121691"/>
            <a:ext cx="1440160" cy="608745"/>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337919"/>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注意间隔的周期数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从能看得清的某个点数起，如果纸带上共有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个计时点，那么点的间隔数为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，对应的时间间隔为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用刻度尺测出第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个点到第</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个点的距离</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，则平均速度为 </a:t>
                </a:r>
                <a14:m>
                  <m:oMath xmlns:m="http://schemas.openxmlformats.org/officeDocument/2006/math">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oMath>
                </a14:m>
                <a:r>
                  <a:rPr lang="zh-CN" altLang="zh-CN" b="1" dirty="0"/>
                  <a:t>＝</a:t>
                </a:r>
                <a14:m>
                  <m:oMath xmlns:m="http://schemas.openxmlformats.org/officeDocument/2006/math">
                    <m:f>
                      <m:fPr>
                        <m:ctrlPr>
                          <a:rPr lang="zh-CN" altLang="zh-CN" b="1" i="1">
                            <a:latin typeface="Cambria Math" panose="02040503050406030204" pitchFamily="18" charset="0"/>
                          </a:rPr>
                        </m:ctrlPr>
                      </m:fPr>
                      <m:num>
                        <m:r>
                          <a:rPr lang="en-US" altLang="zh-CN" b="1" i="1">
                            <a:latin typeface="Cambria Math" panose="02040503050406030204" pitchFamily="18" charset="0"/>
                          </a:rPr>
                          <m:t>𝜟</m:t>
                        </m:r>
                        <m:r>
                          <a:rPr lang="en-US" altLang="zh-CN" b="1" i="1">
                            <a:latin typeface="Cambria Math" panose="02040503050406030204" pitchFamily="18" charset="0"/>
                          </a:rPr>
                          <m:t>𝒙</m:t>
                        </m:r>
                      </m:num>
                      <m:den>
                        <m:r>
                          <m:rPr>
                            <m:nor/>
                          </m:rPr>
                          <a:rPr lang="en-US" altLang="zh-CN" b="1">
                            <a:latin typeface="Cambria Math" panose="02040503050406030204" pitchFamily="18" charset="0"/>
                          </a:rPr>
                          <m:t>(</m:t>
                        </m:r>
                        <m:r>
                          <a:rPr lang="en-US" altLang="zh-CN" b="1" i="1">
                            <a:latin typeface="Cambria Math" panose="02040503050406030204" pitchFamily="18" charset="0"/>
                          </a:rPr>
                          <m:t>𝒏</m:t>
                        </m:r>
                        <m:r>
                          <a:rPr lang="en-US" altLang="zh-CN" b="1" i="1">
                            <a:latin typeface="Cambria Math" panose="02040503050406030204" pitchFamily="18" charset="0"/>
                          </a:rPr>
                          <m:t>−</m:t>
                        </m:r>
                        <m:r>
                          <a:rPr lang="en-US" altLang="zh-CN" b="1" i="1">
                            <a:latin typeface="Cambria Math" panose="02040503050406030204" pitchFamily="18" charset="0"/>
                          </a:rPr>
                          <m:t>𝟏</m:t>
                        </m:r>
                        <m:r>
                          <m:rPr>
                            <m:nor/>
                          </m:rPr>
                          <a:rPr lang="en-US" altLang="zh-CN" b="1">
                            <a:latin typeface="Cambria Math" panose="02040503050406030204" pitchFamily="18" charset="0"/>
                          </a:rPr>
                          <m:t>)</m:t>
                        </m:r>
                        <m:sSub>
                          <m:sSubPr>
                            <m:ctrlPr>
                              <a:rPr lang="zh-CN" altLang="zh-CN" b="1" i="1">
                                <a:latin typeface="Cambria Math" panose="02040503050406030204" pitchFamily="18" charset="0"/>
                              </a:rPr>
                            </m:ctrlPr>
                          </m:sSubPr>
                          <m:e>
                            <m:r>
                              <a:rPr lang="en-US" altLang="zh-CN" b="1" i="1">
                                <a:latin typeface="Cambria Math" panose="02040503050406030204" pitchFamily="18" charset="0"/>
                              </a:rPr>
                              <m:t>𝑻</m:t>
                            </m:r>
                          </m:e>
                          <m:sub>
                            <m:r>
                              <a:rPr lang="en-US" altLang="zh-CN" b="1" i="1">
                                <a:latin typeface="Cambria Math" panose="02040503050406030204" pitchFamily="18" charset="0"/>
                              </a:rPr>
                              <m:t>𝟎</m:t>
                            </m:r>
                          </m:sub>
                        </m:sSub>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可用一段时间内的平均速度粗略地代替这段时间内某一时刻的瞬时速度，且时间越短越准确，故测量纸带上某点的瞬时速度时，应尽量选取与其相邻的两个计数点来测量，即当时间很短时，可以认为中间时刻的瞬时速度等于这段时间内的平均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极限思想</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337919"/>
              </a:xfrm>
              <a:blipFill rotWithShape="1">
                <a:blip r:embed="rId2"/>
                <a:stretch>
                  <a:fillRect l="-2" t="-15" r="1" b="5"/>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5371983"/>
              </a:xfrm>
            </p:spPr>
            <p:txBody>
              <a:bodyPr/>
              <a:lstStyle/>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探究小车速度随时间变化的规律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实验中，获得如图所示的纸带，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为计数点，相邻两计数点的时间间隔为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间的距离，下列可用来计算打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点时小车速度的表达方式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5371983"/>
              </a:xfrm>
              <a:blipFill rotWithShape="1">
                <a:blip r:embed="rId1"/>
                <a:stretch>
                  <a:fillRect l="-2" t="-12" r="1" b="10"/>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334566" y="924805"/>
            <a:ext cx="968152" cy="321706"/>
          </a:xfrm>
          <a:prstGeom prst="rect">
            <a:avLst/>
          </a:prstGeom>
        </p:spPr>
      </p:pic>
      <p:pic>
        <p:nvPicPr>
          <p:cNvPr id="5" name="24答案.eps" descr="id:2147491722;FounderCES"/>
          <p:cNvPicPr/>
          <p:nvPr/>
        </p:nvPicPr>
        <p:blipFill>
          <a:blip r:embed="rId3"/>
          <a:stretch>
            <a:fillRect/>
          </a:stretch>
        </p:blipFill>
        <p:spPr>
          <a:xfrm>
            <a:off x="406574" y="6117481"/>
            <a:ext cx="764309" cy="272473"/>
          </a:xfrm>
          <a:prstGeom prst="rect">
            <a:avLst/>
          </a:prstGeom>
        </p:spPr>
      </p:pic>
      <p:pic>
        <p:nvPicPr>
          <p:cNvPr id="8" name="ef550.jpg" descr="id:2147492416;FounderCES"/>
          <p:cNvPicPr/>
          <p:nvPr/>
        </p:nvPicPr>
        <p:blipFill>
          <a:blip r:embed="rId4"/>
          <a:stretch>
            <a:fillRect/>
          </a:stretch>
        </p:blipFill>
        <p:spPr>
          <a:xfrm>
            <a:off x="2892995" y="3771334"/>
            <a:ext cx="6421564" cy="1033843"/>
          </a:xfrm>
          <a:prstGeom prst="rect">
            <a:avLst/>
          </a:prstGeom>
        </p:spPr>
      </p:pic>
      <p:sp>
        <p:nvSpPr>
          <p:cNvPr id="2" name="矩形 1"/>
          <p:cNvSpPr/>
          <p:nvPr/>
        </p:nvSpPr>
        <p:spPr>
          <a:xfrm>
            <a:off x="1302718" y="6023196"/>
            <a:ext cx="922047" cy="461665"/>
          </a:xfrm>
          <a:prstGeom prst="rect">
            <a:avLst/>
          </a:prstGeom>
        </p:spPr>
        <p:txBody>
          <a:bodyPr wrap="none">
            <a:spAutoFit/>
          </a:bodyPr>
          <a:lstStyle/>
          <a:p>
            <a:r>
              <a:rPr lang="en-US" altLang="zh-CN" sz="2400" dirty="0">
                <a:solidFill>
                  <a:srgbClr val="000000"/>
                </a:solidFill>
              </a:rPr>
              <a:t>B</a:t>
            </a:r>
            <a:r>
              <a:rPr lang="zh-CN" altLang="zh-CN" sz="2400" dirty="0">
                <a:solidFill>
                  <a:srgbClr val="000000"/>
                </a:solidFill>
                <a:cs typeface="Times New Roman" panose="02020603050405020304" pitchFamily="18" charset="0"/>
              </a:rPr>
              <a:t>、</a:t>
            </a:r>
            <a:r>
              <a:rPr lang="en-US" altLang="zh-CN" sz="2400" dirty="0">
                <a:solidFill>
                  <a:srgbClr val="000000"/>
                </a:solidFill>
              </a:rPr>
              <a:t>D</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178160"/>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段的平均速度表示打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点时小车的速度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若取</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段的平均速度表示打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点时小车的速度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178160"/>
              </a:xfrm>
              <a:blipFill rotWithShape="1">
                <a:blip r:embed="rId1"/>
                <a:stretch>
                  <a:fillRect l="-2" t="-29" r="1" b="5"/>
                </a:stretch>
              </a:blipFill>
            </p:spPr>
            <p:txBody>
              <a:bodyPr/>
              <a:lstStyle/>
              <a:p>
                <a:r>
                  <a:rPr lang="zh-CN" altLang="en-US">
                    <a:noFill/>
                  </a:rPr>
                  <a:t> </a:t>
                </a:r>
              </a:p>
            </p:txBody>
          </p:sp>
        </mc:Fallback>
      </mc:AlternateContent>
      <p:pic>
        <p:nvPicPr>
          <p:cNvPr id="3" name="24解析.eps" descr="id:2147491694;FounderCES"/>
          <p:cNvPicPr/>
          <p:nvPr/>
        </p:nvPicPr>
        <p:blipFill>
          <a:blip r:embed="rId2"/>
          <a:stretch>
            <a:fillRect/>
          </a:stretch>
        </p:blipFill>
        <p:spPr>
          <a:xfrm>
            <a:off x="406574" y="1118744"/>
            <a:ext cx="764309" cy="272473"/>
          </a:xfrm>
          <a:prstGeom prst="rect">
            <a:avLst/>
          </a:prstGeom>
        </p:spPr>
      </p:pic>
      <p:pic>
        <p:nvPicPr>
          <p:cNvPr id="4" name="ef550.jpg" descr="id:2147492416;FounderCES"/>
          <p:cNvPicPr/>
          <p:nvPr/>
        </p:nvPicPr>
        <p:blipFill>
          <a:blip r:embed="rId3"/>
          <a:stretch>
            <a:fillRect/>
          </a:stretch>
        </p:blipFill>
        <p:spPr>
          <a:xfrm>
            <a:off x="2998862" y="2636912"/>
            <a:ext cx="6421564" cy="1033843"/>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9568" y="908720"/>
            <a:ext cx="971186" cy="345985"/>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334385"/>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应用</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图像描述物体的运动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图像的应用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图像描述的是物体的位移随时间变化的规律，根据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图线可以判断物体的运动性质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速度的定义式</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恰好与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图线的斜率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相对应，由此可知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图线的斜率等于速度，即</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常见直线运动的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334385"/>
              </a:xfrm>
              <a:blipFill rotWithShape="1">
                <a:blip r:embed="rId2"/>
                <a:stretch>
                  <a:fillRect l="-2" t="-19" r="1" b="19"/>
                </a:stretch>
              </a:blipFill>
            </p:spPr>
            <p:txBody>
              <a:bodyPr/>
              <a:lstStyle/>
              <a:p>
                <a:r>
                  <a:rPr lang="zh-CN" altLang="en-US">
                    <a:noFill/>
                  </a:rPr>
                  <a:t> </a:t>
                </a:r>
              </a:p>
            </p:txBody>
          </p:sp>
        </mc:Fallback>
      </mc:AlternateContent>
      <p:pic>
        <p:nvPicPr>
          <p:cNvPr id="2" name="图片 1"/>
          <p:cNvPicPr>
            <a:picLocks noChangeAspect="1"/>
          </p:cNvPicPr>
          <p:nvPr/>
        </p:nvPicPr>
        <p:blipFill>
          <a:blip r:embed="rId3"/>
          <a:stretch>
            <a:fillRect/>
          </a:stretch>
        </p:blipFill>
        <p:spPr>
          <a:xfrm>
            <a:off x="3934966" y="3893322"/>
            <a:ext cx="4537664" cy="2706127"/>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746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图像描述物体的运动时，首先应明确图像反映的物理规律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图像中可获得的信息如下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可以从图像上直接读出某一时刻物体的速度的大小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图线上某点的横坐标表示时刻，纵坐标表示速度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和方向，位于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轴上方，表示物体向正方向运动，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轴下方，表示物体向负方向运动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的速度大小为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的速度大小为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的速度大小为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，且均向正方向运动；对于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时间内</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向正方向运动，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时间内其向负方向运动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8111430" y="1923763"/>
            <a:ext cx="3667447" cy="2723025"/>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可以从图像上直观地看出速度随时间的变化情况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从图线的走向可以看出加速或减速，速度增大为加速运动，速度减小为减速运动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图线的斜率表示速度变化的快慢，斜率绝对值越大，表示速度变化得越快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下一节将具体学习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物体以速度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做匀速直线运动，在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时间内的位移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，则可用</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轴所围的面积来表示物体的位移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4078982" y="3068960"/>
            <a:ext cx="4248472" cy="3154427"/>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p:nvPr/>
        </p:nvSpPr>
        <p:spPr bwMode="auto">
          <a:xfrm>
            <a:off x="360854" y="3933056"/>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由图像可知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物体在前</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s</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内速度都为正值</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运动方向没有发生改变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物体在前</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s</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内速度都为正值</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在选取的正方向上运动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s</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内速度都为负值</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在选取的反方向上运动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所以物体在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s</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末运动方向改变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由图像可知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s</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末的速度为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34566" y="908721"/>
            <a:ext cx="936104" cy="314264"/>
          </a:xfrm>
          <a:prstGeom prst="rect">
            <a:avLst/>
          </a:prstGeom>
        </p:spPr>
      </p:pic>
      <p:pic>
        <p:nvPicPr>
          <p:cNvPr id="5" name="24答案.eps" descr="id:2147491722;FounderCES"/>
          <p:cNvPicPr/>
          <p:nvPr/>
        </p:nvPicPr>
        <p:blipFill>
          <a:blip r:embed="rId2"/>
          <a:stretch>
            <a:fillRect/>
          </a:stretch>
        </p:blipFill>
        <p:spPr>
          <a:xfrm>
            <a:off x="406574" y="3645024"/>
            <a:ext cx="764309" cy="272473"/>
          </a:xfrm>
          <a:prstGeom prst="rect">
            <a:avLst/>
          </a:prstGeom>
        </p:spPr>
      </p:pic>
      <p:pic>
        <p:nvPicPr>
          <p:cNvPr id="6" name="24解析.eps" descr="id:2147491694;FounderCES"/>
          <p:cNvPicPr/>
          <p:nvPr/>
        </p:nvPicPr>
        <p:blipFill>
          <a:blip r:embed="rId3"/>
          <a:stretch>
            <a:fillRect/>
          </a:stretch>
        </p:blipFill>
        <p:spPr>
          <a:xfrm>
            <a:off x="406574" y="4173473"/>
            <a:ext cx="764309" cy="272473"/>
          </a:xfrm>
          <a:prstGeom prst="rect">
            <a:avLst/>
          </a:prstGeom>
        </p:spPr>
      </p:pic>
      <p:sp>
        <p:nvSpPr>
          <p:cNvPr id="9" name="内容占位符 8"/>
          <p:cNvSpPr>
            <a:spLocks noGrp="1"/>
          </p:cNvSpPr>
          <p:nvPr>
            <p:ph idx="1"/>
          </p:nvPr>
        </p:nvSpPr>
        <p:spPr>
          <a:xfrm>
            <a:off x="360854" y="746120"/>
            <a:ext cx="11485848" cy="2861310"/>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一做直线运动的物体，其</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下列判断正确的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末运动方向改变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物体在前</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内运动方向不变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末运动方向改变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末的速度为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ef553.jpg" descr="id:2147492465;FounderCES"/>
          <p:cNvPicPr/>
          <p:nvPr/>
        </p:nvPicPr>
        <p:blipFill>
          <a:blip r:embed="rId4">
            <a:clrChange>
              <a:clrFrom>
                <a:srgbClr val="FFFFFE"/>
              </a:clrFrom>
              <a:clrTo>
                <a:srgbClr val="FFFFFE">
                  <a:alpha val="0"/>
                </a:srgbClr>
              </a:clrTo>
            </a:clrChange>
          </a:blip>
          <a:stretch>
            <a:fillRect/>
          </a:stretch>
        </p:blipFill>
        <p:spPr>
          <a:xfrm>
            <a:off x="5303118" y="1451231"/>
            <a:ext cx="2880320" cy="1977769"/>
          </a:xfrm>
          <a:prstGeom prst="rect">
            <a:avLst/>
          </a:prstGeom>
        </p:spPr>
      </p:pic>
      <p:sp>
        <p:nvSpPr>
          <p:cNvPr id="2" name="矩形 1"/>
          <p:cNvSpPr/>
          <p:nvPr/>
        </p:nvSpPr>
        <p:spPr>
          <a:xfrm>
            <a:off x="1196761" y="3550427"/>
            <a:ext cx="922047" cy="461665"/>
          </a:xfrm>
          <a:prstGeom prst="rect">
            <a:avLst/>
          </a:prstGeom>
        </p:spPr>
        <p:txBody>
          <a:bodyPr wrap="none">
            <a:spAutoFit/>
          </a:bodyPr>
          <a:lstStyle/>
          <a:p>
            <a:r>
              <a:rPr lang="en-US" altLang="zh-CN" sz="2400" dirty="0">
                <a:solidFill>
                  <a:srgbClr val="000000"/>
                </a:solidFill>
              </a:rPr>
              <a:t>B</a:t>
            </a:r>
            <a:r>
              <a:rPr lang="zh-CN" altLang="zh-CN" sz="2400" dirty="0">
                <a:solidFill>
                  <a:srgbClr val="000000"/>
                </a:solidFill>
                <a:cs typeface="Times New Roman" panose="02020603050405020304" pitchFamily="18" charset="0"/>
              </a:rPr>
              <a:t>、</a:t>
            </a:r>
            <a:r>
              <a:rPr lang="en-US" altLang="zh-CN" sz="2400" dirty="0">
                <a:solidFill>
                  <a:srgbClr val="000000"/>
                </a:solidFill>
              </a:rPr>
              <a:t>C</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6815286" y="1474026"/>
            <a:ext cx="2376264" cy="402897"/>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416320"/>
              </a:xfrm>
            </p:spPr>
            <p:txBody>
              <a:bodyPr/>
              <a:lstStyle/>
              <a:p>
                <a:pPr lvl="0"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单位：国际单位制中速度的单位是米每秒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，常用单位还有千米每小时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、厘米每秒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常用换算关系为 </a:t>
                </a:r>
                <a14:m>
                  <m:oMath xmlns:m="http://schemas.openxmlformats.org/officeDocument/2006/math">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r>
                      <a:rPr lang="en-US" altLang="zh-CN" b="1" i="1" smtClean="0">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𝐦</m:t>
                    </m:r>
                    <m:r>
                      <a:rPr lang="en-US" altLang="zh-CN" b="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𝐬</m:t>
                    </m:r>
                    <m:r>
                      <a:rPr lang="zh-CN" altLang="zh-CN" b="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𝟔</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𝐤𝐦</m:t>
                    </m:r>
                    <m:r>
                      <a:rPr lang="en-US" altLang="zh-CN" b="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𝐡</m:t>
                    </m:r>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物理意义：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表示物体运动快慢的物理量，速度越大，表示物体运动得越快，其位置变化也越快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速度的方向</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速度是</a:t>
                </a:r>
                <a14:m>
                  <m:oMath xmlns:m="http://schemas.openxmlformats.org/officeDocument/2006/math">
                    <m:r>
                      <a:rPr lang="zh-CN" altLang="zh-CN" b="1" smtClean="0">
                        <a:solidFill>
                          <a:srgbClr val="000000"/>
                        </a:solidFill>
                        <a:effectLst/>
                        <a:highlight>
                          <a:srgbClr val="FFFF00"/>
                        </a:highlight>
                        <a:latin typeface="Cambria Math" panose="02040503050406030204" pitchFamily="18" charset="0"/>
                        <a:ea typeface="宋体" panose="02010600030101010101" pitchFamily="2" charset="-122"/>
                        <a:cs typeface="Times New Roman" panose="02020603050405020304" pitchFamily="18" charset="0"/>
                      </a:rPr>
                      <m:t>矢量</m:t>
                    </m: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，既有大小，又有方向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的方向与时间</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内的位移</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的方向相同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416320"/>
              </a:xfrm>
              <a:blipFill rotWithShape="1">
                <a:blip r:embed="rId2"/>
                <a:stretch>
                  <a:fillRect l="-2" t="-911" r="1"/>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1785484" y="2622856"/>
            <a:ext cx="792088" cy="590119"/>
          </a:xfrm>
          <a:prstGeom prst="rect">
            <a:avLst/>
          </a:prstGeom>
        </p:spPr>
      </p:pic>
      <p:pic>
        <p:nvPicPr>
          <p:cNvPr id="3" name="图片 2"/>
          <p:cNvPicPr>
            <a:picLocks noChangeAspect="1"/>
          </p:cNvPicPr>
          <p:nvPr/>
        </p:nvPicPr>
        <p:blipFill>
          <a:blip r:embed="rId2"/>
          <a:stretch>
            <a:fillRect/>
          </a:stretch>
        </p:blipFill>
        <p:spPr>
          <a:xfrm>
            <a:off x="343192" y="908720"/>
            <a:ext cx="1308841" cy="346592"/>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591304"/>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平均速度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定义：在某一段时间内，物体的位移</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跟发生这段位移所用时间</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的比值叫作这段时间内的平均速度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a:t>
                </a:r>
                <a:r>
                  <a:rPr lang="en-US" altLang="zh-CN"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𝒕</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物理意义：粗略地描述物体在时间</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内运动的平均快慢程度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矢量性：平均速度是矢量，其方向与位移方向相同</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591304"/>
              </a:xfrm>
              <a:blipFill rotWithShape="1">
                <a:blip r:embed="rId3"/>
                <a:stretch>
                  <a:fillRect l="-2" t="-18" r="1" b="10"/>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瞬时速度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定义：物体在某一时刻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或经过某一位置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的速度叫作瞬时速度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速率：</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瞬时速度的大小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叫作速率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物理意义：精确地描述物体运动的快慢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矢量性：瞬时速度是矢量，其方向与物体的运动方向相同</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999393"/>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瞬时速度和平均速度的关系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一段时间内的位移为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时间间隔</a:t>
                </a:r>
                <a:r>
                  <a:rPr lang="en-US" altLang="zh-CN" b="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非常小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，就可以认为平均速度</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表示的是物体在时刻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的瞬时速度</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1999393"/>
              </a:xfrm>
              <a:blipFill rotWithShape="1">
                <a:blip r:embed="rId1"/>
                <a:stretch>
                  <a:fillRect l="-2" t="-32" r="1" b="20"/>
                </a:stretch>
              </a:blipFill>
            </p:spPr>
            <p:txBody>
              <a:bodyPr/>
              <a:lstStyle/>
              <a:p>
                <a:r>
                  <a:rPr lang="zh-CN" altLang="en-US">
                    <a:noFill/>
                  </a:rPr>
                  <a:t> </a:t>
                </a:r>
              </a:p>
            </p:txBody>
          </p:sp>
        </mc:Fallback>
      </mc:AlternateContent>
      <p:sp>
        <p:nvSpPr>
          <p:cNvPr id="3" name="内容占位符 1"/>
          <p:cNvSpPr txBox="1"/>
          <p:nvPr/>
        </p:nvSpPr>
        <p:spPr bwMode="auto">
          <a:xfrm>
            <a:off x="360854" y="2780928"/>
            <a:ext cx="11485848" cy="2238241"/>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匀速直线运动是瞬时速度保持不变的运动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在匀速直线运动中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平均速度与瞬时速度相等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速度是矢量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而速率是标量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速率只反映物体运动的快慢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而速度却同时反映物体运动的快慢和运动的方向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81421" y="2924944"/>
            <a:ext cx="1900865" cy="40214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334567" y="903525"/>
            <a:ext cx="1284475" cy="347879"/>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3107389"/>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dirty="0">
                    <a:solidFill>
                      <a:srgbClr val="00A45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测量纸带的平均速度和瞬时速度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测量平均速度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如图所示是打点计时器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频率为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Hz</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打出的一条纸带示意图，若想计算实验时运动的纸带在某两点间的平均速度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，只需测出这两点间的位移</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和所用时间</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，就可以算出平均速度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3107389"/>
              </a:xfrm>
              <a:blipFill rotWithShape="1">
                <a:blip r:embed="rId2"/>
                <a:stretch>
                  <a:fillRect l="-2" t="-20" r="1" b="11"/>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3214886" y="3573016"/>
            <a:ext cx="5431332" cy="1729653"/>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10738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测量瞬时速度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求出的平均速度可以粗略代表</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范围内某点的瞬时速度，并且</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越小、</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越短，平均速度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越接近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某点的瞬时速度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点的瞬时速度，可由包含</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点在内的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两点间的平均速度粗略地代表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如果把包含</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点在内的间隔</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取得小一些，如图中的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段，那么用算出的平均速度代表纸带在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点的瞬时速度会更准确一些</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107389"/>
              </a:xfrm>
              <a:blipFill rotWithShape="1">
                <a:blip r:embed="rId1"/>
                <a:stretch>
                  <a:fillRect l="-2" t="-20" r="1" b="11"/>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3142878" y="4005064"/>
            <a:ext cx="5431332" cy="1729653"/>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334566" y="932307"/>
            <a:ext cx="1224136" cy="318404"/>
          </a:xfrm>
          <a:prstGeom prst="rect">
            <a:avLst/>
          </a:prstGeom>
        </p:spPr>
      </p:pic>
      <p:sp>
        <p:nvSpPr>
          <p:cNvPr id="4" name="内容占位符 3"/>
          <p:cNvSpPr>
            <a:spLocks noGrp="1"/>
          </p:cNvSpPr>
          <p:nvPr>
            <p:ph idx="1"/>
          </p:nvPr>
        </p:nvSpPr>
        <p:spPr>
          <a:xfrm>
            <a:off x="360854" y="746120"/>
            <a:ext cx="11485848" cy="3969385"/>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速度</a:t>
            </a:r>
            <a:r>
              <a:rPr lang="en-US" altLang="zh-CN" b="1" dirty="0">
                <a:solidFill>
                  <a:srgbClr val="00A451"/>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时间图像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图像的建立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为纵轴、时间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为横轴建立直角坐标系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根据计算出的不同时刻的瞬时速度值，在坐标系中描点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平滑曲线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连接这些点，得出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物理意义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图像反映的是物体做</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的速度随时间变化的规律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4844</Words>
  <Application>WPS 演示</Application>
  <PresentationFormat>自定义</PresentationFormat>
  <Paragraphs>217</Paragraphs>
  <Slides>29</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29</vt:i4>
      </vt:variant>
    </vt:vector>
  </HeadingPairs>
  <TitlesOfParts>
    <vt:vector size="42" baseType="lpstr">
      <vt:lpstr>Arial</vt:lpstr>
      <vt:lpstr>宋体</vt:lpstr>
      <vt:lpstr>Wingdings</vt:lpstr>
      <vt:lpstr>Times New Roman</vt:lpstr>
      <vt:lpstr>楷体</vt:lpstr>
      <vt:lpstr>微软雅黑</vt:lpstr>
      <vt:lpstr>黑体</vt:lpstr>
      <vt:lpstr>Book Antiqua</vt:lpstr>
      <vt:lpstr>Cambria Math</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428</cp:revision>
  <dcterms:created xsi:type="dcterms:W3CDTF">2020-11-06T05:24:00Z</dcterms:created>
  <dcterms:modified xsi:type="dcterms:W3CDTF">2025-06-18T03:03:53Z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D5455F5FB09D4835A236DAD48F627D88_12</vt:lpwstr>
  </property>
</Properties>
</file>